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71" r:id="rId13"/>
    <p:sldId id="267" r:id="rId14"/>
    <p:sldId id="270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54" autoAdjust="0"/>
    <p:restoredTop sz="94660"/>
  </p:normalViewPr>
  <p:slideViewPr>
    <p:cSldViewPr>
      <p:cViewPr varScale="1">
        <p:scale>
          <a:sx n="83" d="100"/>
          <a:sy n="83" d="100"/>
        </p:scale>
        <p:origin x="-1454" y="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44BADD-69B4-441B-AB5D-A86796891A4B}" type="datetimeFigureOut">
              <a:rPr lang="en-GB" smtClean="0"/>
              <a:t>29/09/2020</a:t>
            </a:fld>
            <a:endParaRPr lang="en-GB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DF6516-CD24-466D-9479-4CAE5E0D204F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68742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DF6516-CD24-466D-9479-4CAE5E0D204F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2867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DF6516-CD24-466D-9479-4CAE5E0D204F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98387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DF6516-CD24-466D-9479-4CAE5E0D204F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173593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DF6516-CD24-466D-9479-4CAE5E0D204F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771797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DF6516-CD24-466D-9479-4CAE5E0D204F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636321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DF6516-CD24-466D-9479-4CAE5E0D204F}" type="slidenum">
              <a:rPr lang="en-GB" smtClean="0"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47293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Modifiez le style des sous-titres du masque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AD3F0-5113-4491-861A-EB905B70C109}" type="datetimeFigureOut">
              <a:rPr lang="en-GB" smtClean="0"/>
              <a:t>29/09/2020</a:t>
            </a:fld>
            <a:endParaRPr lang="en-GB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F35B2-1C69-439D-908F-4B2BE21BEAB3}" type="slidenum">
              <a:rPr lang="en-GB" smtClean="0"/>
              <a:t>‹N°›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AD3F0-5113-4491-861A-EB905B70C109}" type="datetimeFigureOut">
              <a:rPr lang="en-GB" smtClean="0"/>
              <a:t>29/09/2020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F35B2-1C69-439D-908F-4B2BE21BEAB3}" type="slidenum">
              <a:rPr lang="en-GB" smtClean="0"/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AD3F0-5113-4491-861A-EB905B70C109}" type="datetimeFigureOut">
              <a:rPr lang="en-GB" smtClean="0"/>
              <a:t>29/09/2020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F35B2-1C69-439D-908F-4B2BE21BEAB3}" type="slidenum">
              <a:rPr lang="en-GB" smtClean="0"/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AD3F0-5113-4491-861A-EB905B70C109}" type="datetimeFigureOut">
              <a:rPr lang="en-GB" smtClean="0"/>
              <a:t>29/09/2020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F35B2-1C69-439D-908F-4B2BE21BEAB3}" type="slidenum">
              <a:rPr lang="en-GB" smtClean="0"/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AD3F0-5113-4491-861A-EB905B70C109}" type="datetimeFigureOut">
              <a:rPr lang="en-GB" smtClean="0"/>
              <a:t>29/09/2020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F35B2-1C69-439D-908F-4B2BE21BEAB3}" type="slidenum">
              <a:rPr lang="en-GB" smtClean="0"/>
              <a:t>‹N°›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AD3F0-5113-4491-861A-EB905B70C109}" type="datetimeFigureOut">
              <a:rPr lang="en-GB" smtClean="0"/>
              <a:t>29/09/2020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F35B2-1C69-439D-908F-4B2BE21BEAB3}" type="slidenum">
              <a:rPr lang="en-GB" smtClean="0"/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AD3F0-5113-4491-861A-EB905B70C109}" type="datetimeFigureOut">
              <a:rPr lang="en-GB" smtClean="0"/>
              <a:t>29/09/2020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F35B2-1C69-439D-908F-4B2BE21BEAB3}" type="slidenum">
              <a:rPr lang="en-GB" smtClean="0"/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AD3F0-5113-4491-861A-EB905B70C109}" type="datetimeFigureOut">
              <a:rPr lang="en-GB" smtClean="0"/>
              <a:t>29/09/2020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F35B2-1C69-439D-908F-4B2BE21BEAB3}" type="slidenum">
              <a:rPr lang="en-GB" smtClean="0"/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AD3F0-5113-4491-861A-EB905B70C109}" type="datetimeFigureOut">
              <a:rPr lang="en-GB" smtClean="0"/>
              <a:t>29/09/2020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F35B2-1C69-439D-908F-4B2BE21BEAB3}" type="slidenum">
              <a:rPr lang="en-GB" smtClean="0"/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AD3F0-5113-4491-861A-EB905B70C109}" type="datetimeFigureOut">
              <a:rPr lang="en-GB" smtClean="0"/>
              <a:t>29/09/2020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F35B2-1C69-439D-908F-4B2BE21BEAB3}" type="slidenum">
              <a:rPr lang="en-GB" smtClean="0"/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AD3F0-5113-4491-861A-EB905B70C109}" type="datetimeFigureOut">
              <a:rPr lang="en-GB" smtClean="0"/>
              <a:t>29/09/2020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01DF35B2-1C69-439D-908F-4B2BE21BEAB3}" type="slidenum">
              <a:rPr lang="en-GB" smtClean="0"/>
              <a:t>‹N°›</a:t>
            </a:fld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Modifiez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B7AD3F0-5113-4491-861A-EB905B70C109}" type="datetimeFigureOut">
              <a:rPr lang="en-GB" smtClean="0"/>
              <a:t>29/09/2020</a:t>
            </a:fld>
            <a:endParaRPr lang="en-GB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1DF35B2-1C69-439D-908F-4B2BE21BEAB3}" type="slidenum">
              <a:rPr lang="en-GB" smtClean="0"/>
              <a:t>‹N°›</a:t>
            </a:fld>
            <a:endParaRPr lang="en-GB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Mardi 22 septembre  2020</a:t>
            </a:r>
            <a:endParaRPr lang="en-GB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fr-FR" sz="6600" dirty="0" smtClean="0"/>
              <a:t>Bienvenue au collège Jean Moulin</a:t>
            </a:r>
            <a:endParaRPr lang="en-GB" sz="6600" dirty="0"/>
          </a:p>
        </p:txBody>
      </p:sp>
    </p:spTree>
    <p:extLst>
      <p:ext uri="{BB962C8B-B14F-4D97-AF65-F5344CB8AC3E}">
        <p14:creationId xmlns:p14="http://schemas.microsoft.com/office/powerpoint/2010/main" val="27630121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199856"/>
          </a:xfrm>
        </p:spPr>
        <p:txBody>
          <a:bodyPr>
            <a:normAutofit lnSpcReduction="10000"/>
          </a:bodyPr>
          <a:lstStyle/>
          <a:p>
            <a:r>
              <a:rPr lang="fr-FR" dirty="0" smtClean="0"/>
              <a:t>Les convocations sont envoyées par le CE au moins 10 jours à l’avance, avec le projet d’ordre du jour et les documents préparatoires.(s’il y a lieu)</a:t>
            </a:r>
          </a:p>
          <a:p>
            <a:r>
              <a:rPr lang="fr-FR" dirty="0" smtClean="0"/>
              <a:t>QUORUM  : le CA ne peut siéger valablement que si la majorité  ( la moitié +1 = 16) des membres composant le CA est présente à l’ouverture de la séance.</a:t>
            </a:r>
          </a:p>
          <a:p>
            <a:r>
              <a:rPr lang="fr-FR" dirty="0" smtClean="0"/>
              <a:t>-Les suppléants ne peuvent participer que si le titulaire ne peut pas siéger. Les séances du CA ne sont pas publiques et les membres du CA </a:t>
            </a:r>
            <a:r>
              <a:rPr lang="fr-FR" b="1" dirty="0" smtClean="0"/>
              <a:t>sont tenus à une obligation de discrétion et de réserve pour tout ce qui a trait à la situation des personnes.</a:t>
            </a:r>
          </a:p>
          <a:p>
            <a:r>
              <a:rPr lang="fr-FR" b="1" dirty="0" smtClean="0"/>
              <a:t>Il est formellement interdit de filmer ou d’enregistrer les débats.</a:t>
            </a:r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2728379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Les instances de l’EPLE</a:t>
            </a:r>
            <a:endParaRPr lang="en-GB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b="1" dirty="0" smtClean="0"/>
              <a:t>Instances dont la composition est arrêtée par le CA et les membres issus du CA:</a:t>
            </a:r>
          </a:p>
          <a:p>
            <a:r>
              <a:rPr lang="fr-FR" dirty="0" smtClean="0">
                <a:latin typeface="Broadway" panose="04040905080B02020502" pitchFamily="82" charset="0"/>
              </a:rPr>
              <a:t>La commission permanente </a:t>
            </a:r>
            <a:r>
              <a:rPr lang="fr-FR" dirty="0" smtClean="0"/>
              <a:t>(3 représentants des parents élus)</a:t>
            </a:r>
          </a:p>
          <a:p>
            <a:r>
              <a:rPr lang="fr-FR" dirty="0" smtClean="0">
                <a:latin typeface="Broadway" panose="04040905080B02020502" pitchFamily="82" charset="0"/>
              </a:rPr>
              <a:t>Le conseil de discipline </a:t>
            </a:r>
            <a:r>
              <a:rPr lang="fr-FR" dirty="0" smtClean="0"/>
              <a:t>(3 représentants des parents élus)</a:t>
            </a:r>
          </a:p>
          <a:p>
            <a:endParaRPr lang="fr-FR" dirty="0" smtClean="0"/>
          </a:p>
          <a:p>
            <a:pPr marL="0" indent="0">
              <a:buNone/>
            </a:pPr>
            <a:r>
              <a:rPr lang="fr-FR" b="1" dirty="0" smtClean="0"/>
              <a:t>Pour chaque membre élu est désigné un suppléant</a:t>
            </a:r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733268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95536" y="719050"/>
            <a:ext cx="8229600" cy="5631904"/>
          </a:xfrm>
          <a:solidFill>
            <a:schemeClr val="accent2"/>
          </a:solidFill>
        </p:spPr>
        <p:txBody>
          <a:bodyPr/>
          <a:lstStyle/>
          <a:p>
            <a:pPr marL="0" indent="0" algn="ctr">
              <a:buNone/>
            </a:pPr>
            <a:r>
              <a:rPr lang="fr-FR" dirty="0" smtClean="0">
                <a:latin typeface="Berlin Sans FB Demi" panose="020E0802020502020306" pitchFamily="34" charset="0"/>
              </a:rPr>
              <a:t>Membres de droit du CA </a:t>
            </a:r>
          </a:p>
          <a:p>
            <a:pPr marL="0" indent="0" algn="ctr">
              <a:buNone/>
            </a:pPr>
            <a:r>
              <a:rPr lang="fr-FR" dirty="0" smtClean="0">
                <a:latin typeface="Berlin Sans FB Demi" panose="020E0802020502020306" pitchFamily="34" charset="0"/>
              </a:rPr>
              <a:t>et membres élus</a:t>
            </a:r>
          </a:p>
          <a:p>
            <a:pPr marL="0" indent="0" algn="ctr">
              <a:buNone/>
            </a:pPr>
            <a:r>
              <a:rPr lang="fr-FR" dirty="0" smtClean="0">
                <a:latin typeface="Berlin Sans FB Demi" panose="020E0802020502020306" pitchFamily="34" charset="0"/>
              </a:rPr>
              <a:t>PARENTS élèves, ATTEE, enseignants</a:t>
            </a:r>
            <a:endParaRPr lang="en-GB" dirty="0">
              <a:latin typeface="Berlin Sans FB Demi" panose="020E0802020502020306" pitchFamily="34" charset="0"/>
            </a:endParaRPr>
          </a:p>
        </p:txBody>
      </p:sp>
      <p:cxnSp>
        <p:nvCxnSpPr>
          <p:cNvPr id="6" name="Connecteur droit avec flèche 5"/>
          <p:cNvCxnSpPr/>
          <p:nvPr/>
        </p:nvCxnSpPr>
        <p:spPr>
          <a:xfrm>
            <a:off x="2823616" y="2094842"/>
            <a:ext cx="1388344" cy="176620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necteur droit avec flèche 9"/>
          <p:cNvCxnSpPr/>
          <p:nvPr/>
        </p:nvCxnSpPr>
        <p:spPr>
          <a:xfrm flipH="1">
            <a:off x="2268058" y="2094842"/>
            <a:ext cx="71929" cy="176620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ZoneTexte 15"/>
          <p:cNvSpPr txBox="1"/>
          <p:nvPr/>
        </p:nvSpPr>
        <p:spPr>
          <a:xfrm>
            <a:off x="467544" y="3861048"/>
            <a:ext cx="305024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/>
              <a:t>3 parents siègent</a:t>
            </a:r>
          </a:p>
          <a:p>
            <a:r>
              <a:rPr lang="fr-FR" sz="2400" dirty="0" smtClean="0"/>
              <a:t>à la C° Permanente</a:t>
            </a:r>
            <a:endParaRPr lang="en-GB" sz="2400" dirty="0"/>
          </a:p>
        </p:txBody>
      </p:sp>
      <p:sp>
        <p:nvSpPr>
          <p:cNvPr id="17" name="ZoneTexte 16"/>
          <p:cNvSpPr txBox="1"/>
          <p:nvPr/>
        </p:nvSpPr>
        <p:spPr>
          <a:xfrm>
            <a:off x="3995936" y="4077072"/>
            <a:ext cx="453650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/>
              <a:t>3 parents qui siègent au conseil de discipline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4038515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405432"/>
          </a:xfrm>
        </p:spPr>
        <p:txBody>
          <a:bodyPr>
            <a:normAutofit/>
          </a:bodyPr>
          <a:lstStyle/>
          <a:p>
            <a:pPr marL="685800" indent="-685800">
              <a:buFont typeface="Arial" panose="020B0604020202020204" pitchFamily="34" charset="0"/>
              <a:buChar char="•"/>
            </a:pPr>
            <a:endParaRPr lang="en-GB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60648"/>
            <a:ext cx="8291264" cy="6063952"/>
          </a:xfrm>
          <a:ln>
            <a:solidFill>
              <a:schemeClr val="accent1"/>
            </a:solidFill>
          </a:ln>
        </p:spPr>
        <p:txBody>
          <a:bodyPr/>
          <a:lstStyle/>
          <a:p>
            <a:endParaRPr lang="fr-FR" dirty="0" smtClean="0"/>
          </a:p>
          <a:p>
            <a:endParaRPr lang="fr-FR" dirty="0" smtClean="0"/>
          </a:p>
          <a:p>
            <a:endParaRPr lang="fr-FR" dirty="0"/>
          </a:p>
          <a:p>
            <a:pPr marL="0" indent="0">
              <a:buNone/>
            </a:pPr>
            <a:r>
              <a:rPr lang="fr-FR" b="1" dirty="0" smtClean="0"/>
              <a:t>Instances dont la composition est arrêtée par le CA:</a:t>
            </a:r>
          </a:p>
          <a:p>
            <a:pPr marL="0" indent="0">
              <a:buNone/>
            </a:pPr>
            <a:endParaRPr lang="fr-FR" b="1" dirty="0"/>
          </a:p>
          <a:p>
            <a:r>
              <a:rPr lang="fr-FR" dirty="0" smtClean="0">
                <a:latin typeface="Broadway" panose="04040905080B02020502" pitchFamily="82" charset="0"/>
              </a:rPr>
              <a:t>-le CHS</a:t>
            </a:r>
          </a:p>
          <a:p>
            <a:endParaRPr lang="fr-FR" dirty="0" smtClean="0">
              <a:latin typeface="Broadway" panose="04040905080B02020502" pitchFamily="82" charset="0"/>
            </a:endParaRPr>
          </a:p>
          <a:p>
            <a:r>
              <a:rPr lang="fr-FR" dirty="0" smtClean="0">
                <a:latin typeface="Broadway" panose="04040905080B02020502" pitchFamily="82" charset="0"/>
              </a:rPr>
              <a:t>- la commission éducative</a:t>
            </a:r>
          </a:p>
          <a:p>
            <a:endParaRPr lang="fr-FR" dirty="0" smtClean="0">
              <a:latin typeface="Broadway" panose="04040905080B02020502" pitchFamily="82" charset="0"/>
            </a:endParaRPr>
          </a:p>
          <a:p>
            <a:r>
              <a:rPr lang="fr-FR" dirty="0" smtClean="0">
                <a:latin typeface="Broadway" panose="04040905080B02020502" pitchFamily="82" charset="0"/>
              </a:rPr>
              <a:t>- le comité d’éducation à la santé et à la citoyenneté</a:t>
            </a:r>
          </a:p>
        </p:txBody>
      </p:sp>
    </p:spTree>
    <p:extLst>
      <p:ext uri="{BB962C8B-B14F-4D97-AF65-F5344CB8AC3E}">
        <p14:creationId xmlns:p14="http://schemas.microsoft.com/office/powerpoint/2010/main" val="2724138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 rot="10525437" flipV="1">
            <a:off x="4658978" y="-1031254"/>
            <a:ext cx="8229600" cy="704088"/>
          </a:xfrm>
        </p:spPr>
        <p:txBody>
          <a:bodyPr>
            <a:noAutofit/>
          </a:bodyPr>
          <a:lstStyle/>
          <a:p>
            <a:endParaRPr lang="en-GB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dirty="0" smtClean="0"/>
              <a:t>D’un point de vue pratique : une liste doit comporter </a:t>
            </a:r>
            <a:r>
              <a:rPr lang="fr-FR" b="1" dirty="0" smtClean="0"/>
              <a:t>au minimum deux noms et 14 au maximum.</a:t>
            </a:r>
          </a:p>
          <a:p>
            <a:endParaRPr lang="fr-FR" b="1" dirty="0" smtClean="0"/>
          </a:p>
          <a:p>
            <a:pPr marL="0" indent="0">
              <a:buNone/>
            </a:pPr>
            <a:r>
              <a:rPr lang="fr-FR" b="1" dirty="0" smtClean="0"/>
              <a:t>Calendrier :</a:t>
            </a:r>
          </a:p>
          <a:p>
            <a:r>
              <a:rPr lang="fr-FR" dirty="0" smtClean="0"/>
              <a:t> Dépôt des candidatures au plus tard le 28/09</a:t>
            </a:r>
          </a:p>
          <a:p>
            <a:r>
              <a:rPr lang="fr-FR" dirty="0" smtClean="0"/>
              <a:t>Mise sous pli mercredi 30/09 à 8h00</a:t>
            </a:r>
          </a:p>
          <a:p>
            <a:r>
              <a:rPr lang="fr-FR" dirty="0" smtClean="0"/>
              <a:t>Remise du matériel de vote et envoi aux absents :</a:t>
            </a:r>
          </a:p>
          <a:p>
            <a:pPr marL="0" indent="0" algn="ctr">
              <a:buNone/>
            </a:pPr>
            <a:r>
              <a:rPr lang="fr-FR" dirty="0" smtClean="0"/>
              <a:t>Vendredi 2 octobre (distribution aux élèves)</a:t>
            </a:r>
          </a:p>
          <a:p>
            <a:r>
              <a:rPr lang="fr-FR" dirty="0" smtClean="0"/>
              <a:t> Scrutin Vendredi 9 octobre de </a:t>
            </a:r>
            <a:r>
              <a:rPr lang="fr-FR" b="1" dirty="0" smtClean="0"/>
              <a:t>09h00 à 13h00</a:t>
            </a:r>
          </a:p>
          <a:p>
            <a:r>
              <a:rPr lang="fr-FR" dirty="0" smtClean="0"/>
              <a:t>-Dépouillement 9 octobre à 13h00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7140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23528" y="-171400"/>
            <a:ext cx="8229600" cy="4453104"/>
          </a:xfrm>
        </p:spPr>
        <p:txBody>
          <a:bodyPr>
            <a:normAutofit/>
          </a:bodyPr>
          <a:lstStyle/>
          <a:p>
            <a:pPr algn="ctr"/>
            <a:r>
              <a:rPr lang="fr-FR" dirty="0" smtClean="0"/>
              <a:t>Présentation des modalités</a:t>
            </a:r>
            <a:br>
              <a:rPr lang="fr-FR" dirty="0" smtClean="0"/>
            </a:br>
            <a:r>
              <a:rPr lang="fr-FR" dirty="0" smtClean="0"/>
              <a:t>des élections des parents d’élèves au conseil d’Administration du collège</a:t>
            </a:r>
            <a:endParaRPr lang="en-GB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836712"/>
            <a:ext cx="8229600" cy="4968552"/>
          </a:xfrm>
        </p:spPr>
        <p:txBody>
          <a:bodyPr/>
          <a:lstStyle/>
          <a:p>
            <a:pPr lvl="7"/>
            <a:r>
              <a:rPr lang="fr-FR" dirty="0" smtClean="0"/>
              <a:t>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250732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1520" y="1268760"/>
            <a:ext cx="8229600" cy="1143000"/>
          </a:xfrm>
        </p:spPr>
        <p:txBody>
          <a:bodyPr>
            <a:normAutofit/>
          </a:bodyPr>
          <a:lstStyle/>
          <a:p>
            <a:r>
              <a:rPr lang="fr-FR" sz="4000" dirty="0" smtClean="0"/>
              <a:t>Le conseil d’administration:</a:t>
            </a:r>
            <a:endParaRPr lang="en-GB" sz="40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692696"/>
            <a:ext cx="8229600" cy="5487888"/>
          </a:xfrm>
        </p:spPr>
        <p:txBody>
          <a:bodyPr/>
          <a:lstStyle/>
          <a:p>
            <a:endParaRPr lang="fr-FR" dirty="0" smtClean="0"/>
          </a:p>
          <a:p>
            <a:endParaRPr lang="fr-FR" dirty="0"/>
          </a:p>
          <a:p>
            <a:endParaRPr lang="fr-FR" dirty="0" smtClean="0"/>
          </a:p>
          <a:p>
            <a:endParaRPr lang="fr-FR" dirty="0" smtClean="0"/>
          </a:p>
          <a:p>
            <a:r>
              <a:rPr lang="fr-FR" dirty="0" smtClean="0"/>
              <a:t> </a:t>
            </a:r>
            <a:r>
              <a:rPr lang="fr-FR" sz="6600" dirty="0" smtClean="0"/>
              <a:t>De quoi s’agit-il ?</a:t>
            </a:r>
          </a:p>
          <a:p>
            <a:r>
              <a:rPr lang="fr-FR" sz="6600" dirty="0" smtClean="0"/>
              <a:t>Quel est son rôle ?</a:t>
            </a:r>
            <a:endParaRPr lang="en-GB" sz="6600" dirty="0"/>
          </a:p>
        </p:txBody>
      </p:sp>
    </p:spTree>
    <p:extLst>
      <p:ext uri="{BB962C8B-B14F-4D97-AF65-F5344CB8AC3E}">
        <p14:creationId xmlns:p14="http://schemas.microsoft.com/office/powerpoint/2010/main" val="13579372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Composition du CA  (en collège) </a:t>
            </a:r>
            <a:endParaRPr lang="en-GB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Code de l’Education art R 421-14 à R 421-19</a:t>
            </a:r>
          </a:p>
          <a:p>
            <a:r>
              <a:rPr lang="fr-FR" b="1" dirty="0" smtClean="0"/>
              <a:t>Membres de droit :</a:t>
            </a:r>
          </a:p>
          <a:p>
            <a:pPr marL="0" indent="0">
              <a:buNone/>
            </a:pPr>
            <a:r>
              <a:rPr lang="fr-FR" dirty="0" smtClean="0"/>
              <a:t>Le Chef d’établissement</a:t>
            </a:r>
          </a:p>
          <a:p>
            <a:pPr marL="0" indent="0">
              <a:buNone/>
            </a:pPr>
            <a:r>
              <a:rPr lang="fr-FR" dirty="0" smtClean="0"/>
              <a:t>L’Adjoint au CE</a:t>
            </a:r>
          </a:p>
          <a:p>
            <a:pPr marL="0" indent="0">
              <a:buNone/>
            </a:pPr>
            <a:r>
              <a:rPr lang="fr-FR" dirty="0" smtClean="0"/>
              <a:t>L’Adjoint gestionnaire</a:t>
            </a:r>
          </a:p>
          <a:p>
            <a:pPr marL="0" indent="0">
              <a:buNone/>
            </a:pPr>
            <a:r>
              <a:rPr lang="fr-FR" dirty="0" smtClean="0"/>
              <a:t>Le CPE le plus ancien</a:t>
            </a:r>
          </a:p>
          <a:p>
            <a:pPr marL="0" indent="0">
              <a:buNone/>
            </a:pPr>
            <a:r>
              <a:rPr lang="fr-FR" dirty="0" smtClean="0"/>
              <a:t>Directrice de SEGPA</a:t>
            </a:r>
          </a:p>
          <a:p>
            <a:pPr marL="0" indent="0">
              <a:buNone/>
            </a:pPr>
            <a:r>
              <a:rPr lang="fr-FR" dirty="0" smtClean="0"/>
              <a:t>4 membres des collectivités dont 2 de la collectivité de </a:t>
            </a:r>
            <a:r>
              <a:rPr lang="fr-FR" dirty="0" smtClean="0"/>
              <a:t>rattachement (le Conseil Départemental)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29045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6253304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559896"/>
          </a:xfrm>
        </p:spPr>
        <p:txBody>
          <a:bodyPr/>
          <a:lstStyle/>
          <a:p>
            <a:r>
              <a:rPr lang="fr-FR" dirty="0" smtClean="0"/>
              <a:t>1 personnalité qualifiée</a:t>
            </a:r>
          </a:p>
          <a:p>
            <a:endParaRPr lang="fr-FR" dirty="0" smtClean="0"/>
          </a:p>
          <a:p>
            <a:r>
              <a:rPr lang="fr-FR" b="1" dirty="0" smtClean="0"/>
              <a:t>Des membres élus :</a:t>
            </a:r>
          </a:p>
          <a:p>
            <a:r>
              <a:rPr lang="fr-FR" dirty="0" smtClean="0"/>
              <a:t>7 représentants des personnels d’éducation et d’enseignement</a:t>
            </a:r>
          </a:p>
          <a:p>
            <a:r>
              <a:rPr lang="fr-FR" dirty="0" smtClean="0"/>
              <a:t>3 représentants des personnels administratifs, santé et sociaux, techniques, ouvriers de service.</a:t>
            </a:r>
          </a:p>
          <a:p>
            <a:r>
              <a:rPr lang="fr-FR" b="1" dirty="0" smtClean="0"/>
              <a:t>7 parents </a:t>
            </a:r>
          </a:p>
          <a:p>
            <a:r>
              <a:rPr lang="fr-FR" dirty="0" smtClean="0"/>
              <a:t>3 élèves </a:t>
            </a:r>
          </a:p>
          <a:p>
            <a:endParaRPr lang="fr-FR" dirty="0"/>
          </a:p>
          <a:p>
            <a:pPr marL="0" indent="0" algn="ctr">
              <a:buNone/>
            </a:pPr>
            <a:r>
              <a:rPr lang="fr-FR" sz="4400" dirty="0" smtClean="0"/>
              <a:t>Soit 30 personnes</a:t>
            </a:r>
          </a:p>
        </p:txBody>
      </p:sp>
    </p:spTree>
    <p:extLst>
      <p:ext uri="{BB962C8B-B14F-4D97-AF65-F5344CB8AC3E}">
        <p14:creationId xmlns:p14="http://schemas.microsoft.com/office/powerpoint/2010/main" val="3176502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Le rôle du CA : </a:t>
            </a:r>
            <a:r>
              <a:rPr lang="fr-FR" sz="2000" dirty="0" smtClean="0"/>
              <a:t>ART r 421-20 à 24 du code de l’Education</a:t>
            </a:r>
            <a:endParaRPr lang="en-GB" sz="20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sz="4400" dirty="0" smtClean="0"/>
              <a:t>Compétences </a:t>
            </a:r>
            <a:r>
              <a:rPr lang="fr-FR" sz="4400" b="1" dirty="0" smtClean="0"/>
              <a:t>décisionnelles</a:t>
            </a:r>
            <a:r>
              <a:rPr lang="fr-FR" sz="4400" dirty="0" smtClean="0"/>
              <a:t> : le CE a besoin de l’accord du CA pour un vote</a:t>
            </a:r>
          </a:p>
          <a:p>
            <a:r>
              <a:rPr lang="fr-FR" sz="4400" dirty="0" smtClean="0"/>
              <a:t>Compétences </a:t>
            </a:r>
            <a:r>
              <a:rPr lang="fr-FR" sz="4400" b="1" dirty="0" smtClean="0"/>
              <a:t>consultatives</a:t>
            </a:r>
            <a:r>
              <a:rPr lang="fr-FR" sz="4400" dirty="0" smtClean="0"/>
              <a:t> : le CA donne son avis</a:t>
            </a:r>
            <a:endParaRPr lang="en-GB" sz="4400" dirty="0"/>
          </a:p>
        </p:txBody>
      </p:sp>
    </p:spTree>
    <p:extLst>
      <p:ext uri="{BB962C8B-B14F-4D97-AF65-F5344CB8AC3E}">
        <p14:creationId xmlns:p14="http://schemas.microsoft.com/office/powerpoint/2010/main" val="39028666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200" dirty="0" smtClean="0"/>
              <a:t>Compétences décisionnelles essentielles :</a:t>
            </a:r>
            <a:br>
              <a:rPr lang="fr-FR" sz="3200" dirty="0" smtClean="0"/>
            </a:br>
            <a:endParaRPr lang="en-GB" sz="32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839816"/>
          </a:xfrm>
        </p:spPr>
        <p:txBody>
          <a:bodyPr>
            <a:normAutofit fontScale="92500" lnSpcReduction="10000"/>
          </a:bodyPr>
          <a:lstStyle/>
          <a:p>
            <a:r>
              <a:rPr lang="fr-FR" dirty="0" smtClean="0"/>
              <a:t>- Fixe les principes de mise en œuvre de l’autonomie pédagogique et éducative dont dispose l’EPLE:</a:t>
            </a:r>
          </a:p>
          <a:p>
            <a:r>
              <a:rPr lang="fr-FR" dirty="0" smtClean="0"/>
              <a:t>-l’organisation de l’établissement en classe et modalités de répartition des élèves ( la structure)</a:t>
            </a:r>
          </a:p>
          <a:p>
            <a:r>
              <a:rPr lang="fr-FR" dirty="0" smtClean="0"/>
              <a:t>-l’emploi des moyens en heures qui nous sont alloués</a:t>
            </a:r>
          </a:p>
          <a:p>
            <a:r>
              <a:rPr lang="fr-FR" dirty="0" smtClean="0"/>
              <a:t>- Adopte le </a:t>
            </a:r>
            <a:r>
              <a:rPr lang="fr-FR" dirty="0" smtClean="0"/>
              <a:t>Règlement Intérieur, </a:t>
            </a:r>
            <a:r>
              <a:rPr lang="fr-FR" dirty="0" smtClean="0"/>
              <a:t>le projet d’Etablissement</a:t>
            </a:r>
          </a:p>
          <a:p>
            <a:r>
              <a:rPr lang="fr-FR" dirty="0" smtClean="0"/>
              <a:t>- Adopte le budget et le compte financier</a:t>
            </a:r>
          </a:p>
          <a:p>
            <a:r>
              <a:rPr lang="fr-FR" dirty="0" smtClean="0"/>
              <a:t>- décide de la passation de contrats et conventions dont le CE est signataire ou de l’adhésion à </a:t>
            </a:r>
            <a:r>
              <a:rPr lang="fr-FR" dirty="0" smtClean="0"/>
              <a:t>tout </a:t>
            </a:r>
            <a:r>
              <a:rPr lang="fr-FR" dirty="0" smtClean="0"/>
              <a:t>groupement d’Etablissements</a:t>
            </a:r>
          </a:p>
          <a:p>
            <a:r>
              <a:rPr lang="fr-FR" dirty="0" smtClean="0"/>
              <a:t>-Se prononce sur toute question afférente à l’accueil et à l’information des parents ou aux questions relatives à l’hygiène, la santé et la sécurité.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09691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52704"/>
          </a:xfrm>
        </p:spPr>
        <p:txBody>
          <a:bodyPr>
            <a:normAutofit/>
          </a:bodyPr>
          <a:lstStyle/>
          <a:p>
            <a:r>
              <a:rPr lang="fr-FR" sz="3200" dirty="0" smtClean="0"/>
              <a:t>Compétences consultatives essentielles</a:t>
            </a:r>
            <a:endParaRPr lang="en-GB" sz="32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r-FR" dirty="0" smtClean="0"/>
              <a:t>- Le </a:t>
            </a:r>
            <a:r>
              <a:rPr lang="fr-FR" dirty="0" smtClean="0"/>
              <a:t>Chef d’Etablissement </a:t>
            </a:r>
            <a:r>
              <a:rPr lang="fr-FR" dirty="0" smtClean="0"/>
              <a:t>doit consulter le CA avant l’adoption de certaines décisions pédagogiques ou relatives au fonctionnement de </a:t>
            </a:r>
            <a:r>
              <a:rPr lang="fr-FR" dirty="0" smtClean="0"/>
              <a:t>l’EPLE (Etablissement Public Local d’Enseignement) </a:t>
            </a:r>
            <a:r>
              <a:rPr lang="fr-FR" dirty="0" smtClean="0"/>
              <a:t>: les mesures annuelles de création ou de suppression de postes/de sections, le choix des manuels scolaires</a:t>
            </a:r>
          </a:p>
          <a:p>
            <a:r>
              <a:rPr lang="fr-FR" dirty="0" smtClean="0"/>
              <a:t>-A la demande du Maire de la commune le CA est saisi pour avis sur l’utilisation des locaux en dehors des heures d’ouverture du collège.</a:t>
            </a:r>
          </a:p>
          <a:p>
            <a:r>
              <a:rPr lang="fr-FR" dirty="0" smtClean="0"/>
              <a:t>- Plus généralement, le CE peut consulter le CA pour toute mesure ayant trait au fonctionnement administratif général de l’établissement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05930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Fonctionnement du CA </a:t>
            </a:r>
            <a:r>
              <a:rPr lang="fr-FR" sz="1800" dirty="0" smtClean="0"/>
              <a:t>(art </a:t>
            </a:r>
            <a:r>
              <a:rPr lang="fr-FR" sz="1800" dirty="0" smtClean="0"/>
              <a:t>R421-25 </a:t>
            </a:r>
            <a:r>
              <a:rPr lang="fr-FR" sz="1800" dirty="0" smtClean="0"/>
              <a:t>code E)</a:t>
            </a:r>
            <a:endParaRPr lang="en-GB" sz="18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b="1" dirty="0" smtClean="0"/>
              <a:t>Les réunions : le CA  se réunit au moins 3 fois par an (en réalité c’est 4 fois).</a:t>
            </a:r>
          </a:p>
          <a:p>
            <a:pPr marL="0" indent="0">
              <a:buNone/>
            </a:pPr>
            <a:r>
              <a:rPr lang="fr-FR" b="1" dirty="0" smtClean="0"/>
              <a:t> Les « incontournables » sont :</a:t>
            </a:r>
          </a:p>
          <a:p>
            <a:endParaRPr lang="fr-FR" b="1" dirty="0" smtClean="0"/>
          </a:p>
          <a:p>
            <a:r>
              <a:rPr lang="fr-FR" b="1" dirty="0" smtClean="0"/>
              <a:t>- Novembre : installation et budget</a:t>
            </a:r>
          </a:p>
          <a:p>
            <a:r>
              <a:rPr lang="fr-FR" b="1" dirty="0" smtClean="0"/>
              <a:t>-janvier février: Répartition de la DGH</a:t>
            </a:r>
          </a:p>
          <a:p>
            <a:r>
              <a:rPr lang="fr-FR" b="1" dirty="0" smtClean="0"/>
              <a:t>- Mars : compte financier</a:t>
            </a:r>
          </a:p>
          <a:p>
            <a:r>
              <a:rPr lang="fr-FR" b="1" dirty="0" smtClean="0"/>
              <a:t>- Mai juin  : Préparation de la rentrée </a:t>
            </a:r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306103727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ébit">
  <a:themeElements>
    <a:clrScheme name="Débit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Débit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Débit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140</TotalTime>
  <Words>698</Words>
  <Application>Microsoft Office PowerPoint</Application>
  <PresentationFormat>Affichage à l'écran (4:3)</PresentationFormat>
  <Paragraphs>93</Paragraphs>
  <Slides>14</Slides>
  <Notes>6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14</vt:i4>
      </vt:variant>
    </vt:vector>
  </HeadingPairs>
  <TitlesOfParts>
    <vt:vector size="15" baseType="lpstr">
      <vt:lpstr>Débit</vt:lpstr>
      <vt:lpstr>Mardi 22 septembre  2020</vt:lpstr>
      <vt:lpstr>Présentation des modalités des élections des parents d’élèves au conseil d’Administration du collège</vt:lpstr>
      <vt:lpstr>Le conseil d’administration:</vt:lpstr>
      <vt:lpstr>Composition du CA  (en collège) </vt:lpstr>
      <vt:lpstr>Présentation PowerPoint</vt:lpstr>
      <vt:lpstr>Le rôle du CA : ART r 421-20 à 24 du code de l’Education</vt:lpstr>
      <vt:lpstr>Compétences décisionnelles essentielles : </vt:lpstr>
      <vt:lpstr>Compétences consultatives essentielles</vt:lpstr>
      <vt:lpstr>Fonctionnement du CA (art R421-25 code E)</vt:lpstr>
      <vt:lpstr>Présentation PowerPoint</vt:lpstr>
      <vt:lpstr>Les instances de l’EPLE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Mardi 22 septembre  2020</dc:title>
  <dc:creator>Laurette</dc:creator>
  <cp:lastModifiedBy>chefetab1</cp:lastModifiedBy>
  <cp:revision>20</cp:revision>
  <dcterms:created xsi:type="dcterms:W3CDTF">2020-09-21T19:11:59Z</dcterms:created>
  <dcterms:modified xsi:type="dcterms:W3CDTF">2020-09-29T14:27:09Z</dcterms:modified>
</cp:coreProperties>
</file>